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handoutMasterIdLst>
    <p:handoutMasterId r:id="rId28"/>
  </p:handoutMasterIdLst>
  <p:sldIdLst>
    <p:sldId id="265" r:id="rId2"/>
    <p:sldId id="320" r:id="rId3"/>
    <p:sldId id="321" r:id="rId4"/>
    <p:sldId id="322" r:id="rId5"/>
    <p:sldId id="329" r:id="rId6"/>
    <p:sldId id="348" r:id="rId7"/>
    <p:sldId id="330" r:id="rId8"/>
    <p:sldId id="350" r:id="rId9"/>
    <p:sldId id="323" r:id="rId10"/>
    <p:sldId id="346" r:id="rId11"/>
    <p:sldId id="349" r:id="rId12"/>
    <p:sldId id="343" r:id="rId13"/>
    <p:sldId id="344" r:id="rId14"/>
    <p:sldId id="345" r:id="rId15"/>
    <p:sldId id="347" r:id="rId16"/>
    <p:sldId id="341" r:id="rId17"/>
    <p:sldId id="324" r:id="rId18"/>
    <p:sldId id="333" r:id="rId19"/>
    <p:sldId id="336" r:id="rId20"/>
    <p:sldId id="337" r:id="rId21"/>
    <p:sldId id="339" r:id="rId22"/>
    <p:sldId id="340" r:id="rId23"/>
    <p:sldId id="342" r:id="rId24"/>
    <p:sldId id="331" r:id="rId25"/>
    <p:sldId id="314" r:id="rId26"/>
  </p:sldIdLst>
  <p:sldSz cx="12188825" cy="6858000"/>
  <p:notesSz cx="6858000" cy="9144000"/>
  <p:custDataLst>
    <p:tags r:id="rId29"/>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138" autoAdjust="0"/>
    <p:restoredTop sz="95268" autoAdjust="0"/>
  </p:normalViewPr>
  <p:slideViewPr>
    <p:cSldViewPr showGuides="1">
      <p:cViewPr varScale="1">
        <p:scale>
          <a:sx n="86" d="100"/>
          <a:sy n="86" d="100"/>
        </p:scale>
        <p:origin x="139" y="7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63" d="100"/>
          <a:sy n="63" d="100"/>
        </p:scale>
        <p:origin x="1986"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088EAF-6ECA-4616-85EF-35AA19C641F3}" type="datetimeFigureOut">
              <a:rPr lang="en-US"/>
              <a:t>6/9/2022</a:t>
            </a:fld>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9F912AB-2776-42F2-A957-313FC7EFEDB9}" type="slidenum">
              <a:rPr/>
              <a:t>‹#›</a:t>
            </a:fld>
            <a:endParaRPr/>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a:t>6/9/2022</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a:t>‹#›</a:t>
            </a:fld>
            <a:endParaRPr/>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5</a:t>
            </a:fld>
            <a:endParaRPr lang="en-US"/>
          </a:p>
        </p:txBody>
      </p:sp>
    </p:spTree>
    <p:extLst>
      <p:ext uri="{BB962C8B-B14F-4D97-AF65-F5344CB8AC3E}">
        <p14:creationId xmlns:p14="http://schemas.microsoft.com/office/powerpoint/2010/main" val="13287126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15</a:t>
            </a:fld>
            <a:endParaRPr lang="en-US"/>
          </a:p>
        </p:txBody>
      </p:sp>
    </p:spTree>
    <p:extLst>
      <p:ext uri="{BB962C8B-B14F-4D97-AF65-F5344CB8AC3E}">
        <p14:creationId xmlns:p14="http://schemas.microsoft.com/office/powerpoint/2010/main" val="3143908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25</a:t>
            </a:fld>
            <a:endParaRPr lang="en-US"/>
          </a:p>
        </p:txBody>
      </p:sp>
    </p:spTree>
    <p:extLst>
      <p:ext uri="{BB962C8B-B14F-4D97-AF65-F5344CB8AC3E}">
        <p14:creationId xmlns:p14="http://schemas.microsoft.com/office/powerpoint/2010/main" val="174970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6</a:t>
            </a:fld>
            <a:endParaRPr lang="en-US"/>
          </a:p>
        </p:txBody>
      </p:sp>
    </p:spTree>
    <p:extLst>
      <p:ext uri="{BB962C8B-B14F-4D97-AF65-F5344CB8AC3E}">
        <p14:creationId xmlns:p14="http://schemas.microsoft.com/office/powerpoint/2010/main" val="15479914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300+</a:t>
            </a:r>
          </a:p>
        </p:txBody>
      </p:sp>
      <p:sp>
        <p:nvSpPr>
          <p:cNvPr id="4" name="Slide Number Placeholder 3"/>
          <p:cNvSpPr>
            <a:spLocks noGrp="1"/>
          </p:cNvSpPr>
          <p:nvPr>
            <p:ph type="sldNum" sz="quarter" idx="5"/>
          </p:nvPr>
        </p:nvSpPr>
        <p:spPr/>
        <p:txBody>
          <a:bodyPr/>
          <a:lstStyle/>
          <a:p>
            <a:fld id="{F93199CD-3E1B-4AE6-990F-76F925F5EA9F}" type="slidenum">
              <a:rPr lang="en-US" smtClean="0"/>
              <a:t>7</a:t>
            </a:fld>
            <a:endParaRPr lang="en-US"/>
          </a:p>
        </p:txBody>
      </p:sp>
    </p:spTree>
    <p:extLst>
      <p:ext uri="{BB962C8B-B14F-4D97-AF65-F5344CB8AC3E}">
        <p14:creationId xmlns:p14="http://schemas.microsoft.com/office/powerpoint/2010/main" val="11161151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000869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TW" sz="1200" b="1" i="0" kern="1200" dirty="0">
                <a:solidFill>
                  <a:schemeClr val="tx1"/>
                </a:solidFill>
                <a:effectLst/>
                <a:latin typeface="+mn-lt"/>
                <a:ea typeface="+mn-ea"/>
                <a:cs typeface="+mn-cs"/>
              </a:rPr>
              <a:t>Q-</a:t>
            </a:r>
            <a:r>
              <a:rPr lang="zh-TW" altLang="en-US" sz="1200" b="1" i="0" kern="1200" dirty="0">
                <a:solidFill>
                  <a:schemeClr val="tx1"/>
                </a:solidFill>
                <a:effectLst/>
                <a:latin typeface="+mn-lt"/>
                <a:ea typeface="+mn-ea"/>
                <a:cs typeface="+mn-cs"/>
              </a:rPr>
              <a:t>學習</a:t>
            </a:r>
            <a:r>
              <a:rPr lang="zh-TW" altLang="en-US" sz="1200" b="0" i="0" kern="1200" dirty="0">
                <a:solidFill>
                  <a:schemeClr val="tx1"/>
                </a:solidFill>
                <a:effectLst/>
                <a:latin typeface="+mn-lt"/>
                <a:ea typeface="+mn-ea"/>
                <a:cs typeface="+mn-cs"/>
              </a:rPr>
              <a:t>是強化學習的一種方法。</a:t>
            </a:r>
            <a:r>
              <a:rPr lang="en-US" altLang="zh-TW" sz="1200" b="0" i="0" kern="1200" dirty="0">
                <a:solidFill>
                  <a:schemeClr val="tx1"/>
                </a:solidFill>
                <a:effectLst/>
                <a:latin typeface="+mn-lt"/>
                <a:ea typeface="+mn-ea"/>
                <a:cs typeface="+mn-cs"/>
              </a:rPr>
              <a:t>Q-</a:t>
            </a:r>
            <a:r>
              <a:rPr lang="zh-TW" altLang="en-US" sz="1200" b="0" i="0" kern="1200" dirty="0">
                <a:solidFill>
                  <a:schemeClr val="tx1"/>
                </a:solidFill>
                <a:effectLst/>
                <a:latin typeface="+mn-lt"/>
                <a:ea typeface="+mn-ea"/>
                <a:cs typeface="+mn-cs"/>
              </a:rPr>
              <a:t>學習就是要記錄下學習過的策略，因而告訴智能體什麼情況下採取什麼行動會有最大的獎勵值。</a:t>
            </a:r>
            <a:r>
              <a:rPr lang="en-US" altLang="zh-TW" sz="1200" b="0" i="0" kern="1200" dirty="0">
                <a:solidFill>
                  <a:schemeClr val="tx1"/>
                </a:solidFill>
                <a:effectLst/>
                <a:latin typeface="+mn-lt"/>
                <a:ea typeface="+mn-ea"/>
                <a:cs typeface="+mn-cs"/>
              </a:rPr>
              <a:t>Q-</a:t>
            </a:r>
            <a:r>
              <a:rPr lang="zh-TW" altLang="en-US" sz="1200" b="0" i="0" kern="1200" dirty="0">
                <a:solidFill>
                  <a:schemeClr val="tx1"/>
                </a:solidFill>
                <a:effectLst/>
                <a:latin typeface="+mn-lt"/>
                <a:ea typeface="+mn-ea"/>
                <a:cs typeface="+mn-cs"/>
              </a:rPr>
              <a:t>學習不需要對環境進行建模，即使是對帶有隨機因素的轉移函數或者獎勵函數也不需要進行特別的改動就可以進行。</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38718584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因此，完整的</a:t>
            </a:r>
            <a:r>
              <a:rPr lang="en-US" sz="1200" b="0" i="0" kern="1200" dirty="0">
                <a:solidFill>
                  <a:schemeClr val="tx1"/>
                </a:solidFill>
                <a:effectLst/>
                <a:latin typeface="+mn-lt"/>
                <a:ea typeface="+mn-ea"/>
                <a:cs typeface="+mn-cs"/>
              </a:rPr>
              <a:t>Actor Critic</a:t>
            </a:r>
            <a:r>
              <a:rPr lang="zh-TW" altLang="en-US" sz="1200" b="0" i="0" kern="1200" dirty="0">
                <a:solidFill>
                  <a:schemeClr val="tx1"/>
                </a:solidFill>
                <a:effectLst/>
                <a:latin typeface="+mn-lt"/>
                <a:ea typeface="+mn-ea"/>
                <a:cs typeface="+mn-cs"/>
              </a:rPr>
              <a:t>網路表示如下，第一步先用</a:t>
            </a:r>
            <a:r>
              <a:rPr lang="en-US" sz="1200" b="0" i="0" kern="1200" dirty="0">
                <a:solidFill>
                  <a:schemeClr val="tx1"/>
                </a:solidFill>
                <a:effectLst/>
                <a:latin typeface="+mn-lt"/>
                <a:ea typeface="+mn-ea"/>
                <a:cs typeface="+mn-cs"/>
              </a:rPr>
              <a:t>Critic</a:t>
            </a:r>
            <a:r>
              <a:rPr lang="zh-TW" altLang="en-US" sz="1200" b="0" i="0" kern="1200" dirty="0">
                <a:solidFill>
                  <a:schemeClr val="tx1"/>
                </a:solidFill>
                <a:effectLst/>
                <a:latin typeface="+mn-lt"/>
                <a:ea typeface="+mn-ea"/>
                <a:cs typeface="+mn-cs"/>
              </a:rPr>
              <a:t>網路算出</a:t>
            </a:r>
            <a:r>
              <a:rPr lang="en-US" sz="1200" b="0" i="0" kern="1200" dirty="0">
                <a:solidFill>
                  <a:schemeClr val="tx1"/>
                </a:solidFill>
                <a:effectLst/>
                <a:latin typeface="+mn-lt"/>
                <a:ea typeface="+mn-ea"/>
                <a:cs typeface="+mn-cs"/>
              </a:rPr>
              <a:t>TD error，</a:t>
            </a:r>
            <a:r>
              <a:rPr lang="zh-TW" altLang="en-US" sz="1200" b="0" i="0" kern="1200" dirty="0">
                <a:solidFill>
                  <a:schemeClr val="tx1"/>
                </a:solidFill>
                <a:effectLst/>
                <a:latin typeface="+mn-lt"/>
                <a:ea typeface="+mn-ea"/>
                <a:cs typeface="+mn-cs"/>
              </a:rPr>
              <a:t>第二步再使用</a:t>
            </a:r>
            <a:r>
              <a:rPr lang="en-US" sz="1200" b="0" i="0" kern="1200" dirty="0">
                <a:solidFill>
                  <a:schemeClr val="tx1"/>
                </a:solidFill>
                <a:effectLst/>
                <a:latin typeface="+mn-lt"/>
                <a:ea typeface="+mn-ea"/>
                <a:cs typeface="+mn-cs"/>
              </a:rPr>
              <a:t>TD error</a:t>
            </a:r>
            <a:r>
              <a:rPr lang="zh-TW" altLang="en-US" sz="1200" b="0" i="0" kern="1200" dirty="0">
                <a:solidFill>
                  <a:schemeClr val="tx1"/>
                </a:solidFill>
                <a:effectLst/>
                <a:latin typeface="+mn-lt"/>
                <a:ea typeface="+mn-ea"/>
                <a:cs typeface="+mn-cs"/>
              </a:rPr>
              <a:t>對</a:t>
            </a:r>
            <a:r>
              <a:rPr lang="en-US" sz="1200" b="0" i="0" kern="1200" dirty="0">
                <a:solidFill>
                  <a:schemeClr val="tx1"/>
                </a:solidFill>
                <a:effectLst/>
                <a:latin typeface="+mn-lt"/>
                <a:ea typeface="+mn-ea"/>
                <a:cs typeface="+mn-cs"/>
              </a:rPr>
              <a:t>Actor</a:t>
            </a:r>
            <a:r>
              <a:rPr lang="zh-TW" altLang="en-US" sz="1200" b="0" i="0" kern="1200" dirty="0">
                <a:solidFill>
                  <a:schemeClr val="tx1"/>
                </a:solidFill>
                <a:effectLst/>
                <a:latin typeface="+mn-lt"/>
                <a:ea typeface="+mn-ea"/>
                <a:cs typeface="+mn-cs"/>
              </a:rPr>
              <a:t>網路進行參數更新</a:t>
            </a: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38268603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11</a:t>
            </a:fld>
            <a:endParaRPr lang="en-US"/>
          </a:p>
        </p:txBody>
      </p:sp>
    </p:spTree>
    <p:extLst>
      <p:ext uri="{BB962C8B-B14F-4D97-AF65-F5344CB8AC3E}">
        <p14:creationId xmlns:p14="http://schemas.microsoft.com/office/powerpoint/2010/main" val="37997067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1941695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14</a:t>
            </a:fld>
            <a:endParaRPr lang="en-US"/>
          </a:p>
        </p:txBody>
      </p:sp>
    </p:spTree>
    <p:extLst>
      <p:ext uri="{BB962C8B-B14F-4D97-AF65-F5344CB8AC3E}">
        <p14:creationId xmlns:p14="http://schemas.microsoft.com/office/powerpoint/2010/main" val="4457019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5214" y="1828800"/>
            <a:ext cx="8229600" cy="28956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p:nvPr>
        </p:nvSpPr>
        <p:spPr>
          <a:xfrm>
            <a:off x="1065213" y="4800600"/>
            <a:ext cx="8229600" cy="1219200"/>
          </a:xfrm>
        </p:spPr>
        <p:txBody>
          <a:bodyPr>
            <a:normAutofit/>
          </a:bodyPr>
          <a:lstStyle>
            <a:lvl1pPr marL="0" indent="0" algn="l">
              <a:spcBef>
                <a:spcPts val="0"/>
              </a:spcBef>
              <a:buNone/>
              <a:defRPr sz="2000" cap="all" spc="200" baseline="0">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142412" y="381001"/>
            <a:ext cx="1524001" cy="56388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522412" y="381001"/>
            <a:ext cx="7391399" cy="56388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03F41C87-7AD9-4845-A077-840E4A0F3F06}" type="datetimeFigureOut">
              <a:rPr lang="en-US"/>
              <a:t>6/9/2022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2" y="609601"/>
            <a:ext cx="9144001" cy="838200"/>
          </a:xfrm>
        </p:spPr>
        <p:txBody>
          <a:bodyPr anchor="t" anchorCtr="0"/>
          <a:lstStyle/>
          <a:p>
            <a:r>
              <a:rPr lang="en-US" dirty="0"/>
              <a:t>Click to edit Master title style</a:t>
            </a:r>
            <a:endParaRPr dirty="0"/>
          </a:p>
        </p:txBody>
      </p:sp>
      <p:sp>
        <p:nvSpPr>
          <p:cNvPr id="3" name="Content Placeholder 2"/>
          <p:cNvSpPr>
            <a:spLocks noGrp="1"/>
          </p:cNvSpPr>
          <p:nvPr>
            <p:ph idx="1"/>
          </p:nvPr>
        </p:nvSpPr>
        <p:spPr>
          <a:xfrm>
            <a:off x="1535955" y="1524000"/>
            <a:ext cx="9134391" cy="4876800"/>
          </a:xfrm>
        </p:spPr>
        <p:txBody>
          <a:bodyPr/>
          <a:lstStyle>
            <a:lvl1pPr>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vl6pPr>
              <a:defRPr/>
            </a:lvl6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9614" y="2514600"/>
            <a:ext cx="8692399" cy="2819400"/>
          </a:xfrm>
        </p:spPr>
        <p:txBody>
          <a:bodyPr anchor="b">
            <a:normAutofit/>
          </a:bodyPr>
          <a:lstStyle>
            <a:lvl1pPr algn="l">
              <a:lnSpc>
                <a:spcPct val="80000"/>
              </a:lnSpc>
              <a:defRPr sz="4800" b="0" cap="none" baseline="0"/>
            </a:lvl1pPr>
          </a:lstStyle>
          <a:p>
            <a:r>
              <a:rPr lang="en-US"/>
              <a:t>Click to edit Master title style</a:t>
            </a:r>
            <a:endParaRPr/>
          </a:p>
        </p:txBody>
      </p:sp>
      <p:sp>
        <p:nvSpPr>
          <p:cNvPr id="3" name="Text Placeholder 2"/>
          <p:cNvSpPr>
            <a:spLocks noGrp="1"/>
          </p:cNvSpPr>
          <p:nvPr>
            <p:ph type="body" idx="1"/>
          </p:nvPr>
        </p:nvSpPr>
        <p:spPr>
          <a:xfrm>
            <a:off x="1065213" y="5410200"/>
            <a:ext cx="8687333" cy="609601"/>
          </a:xfrm>
        </p:spPr>
        <p:txBody>
          <a:bodyPr anchor="t">
            <a:normAutofit/>
          </a:bodyPr>
          <a:lstStyle>
            <a:lvl1pPr marL="0" indent="0">
              <a:spcBef>
                <a:spcPts val="0"/>
              </a:spcBef>
              <a:buNone/>
              <a:defRPr sz="2000" cap="all" spc="200" baseline="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03F41C87-7AD9-4845-A077-840E4A0F3F06}" type="datetimeFigureOut">
              <a:rPr lang="en-US"/>
              <a:t>6/9/2022</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504781" y="1905001"/>
            <a:ext cx="4419599"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29183" y="1905001"/>
            <a:ext cx="4419600" cy="41148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t>6/9/2022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52241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41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1" y="1905000"/>
            <a:ext cx="4416552" cy="762000"/>
          </a:xfrm>
        </p:spPr>
        <p:txBody>
          <a:bodyPr anchor="ctr">
            <a:noAutofit/>
          </a:bodyPr>
          <a:lstStyle>
            <a:lvl1pPr marL="0" indent="0">
              <a:spcBef>
                <a:spcPts val="0"/>
              </a:spcBef>
              <a:buNone/>
              <a:defRPr sz="2000" b="0" cap="all" spc="200"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49861" y="2743201"/>
            <a:ext cx="4416552" cy="3276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dirty="0"/>
          </a:p>
        </p:txBody>
      </p:sp>
      <p:sp>
        <p:nvSpPr>
          <p:cNvPr id="7" name="Date Placeholder 6"/>
          <p:cNvSpPr>
            <a:spLocks noGrp="1"/>
          </p:cNvSpPr>
          <p:nvPr>
            <p:ph type="dt" sz="half" idx="10"/>
          </p:nvPr>
        </p:nvSpPr>
        <p:spPr/>
        <p:txBody>
          <a:bodyPr/>
          <a:lstStyle/>
          <a:p>
            <a:fld id="{03F41C87-7AD9-4845-A077-840E4A0F3F06}" type="datetimeFigureOut">
              <a:rPr lang="en-US"/>
              <a:t>6/9/2022</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03F41C87-7AD9-4845-A077-840E4A0F3F06}" type="datetimeFigureOut">
              <a:rPr lang="en-US"/>
              <a:t>6/9/2022</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2"/>
        </a:solidFill>
        <a:effectLst/>
      </p:bgPr>
    </p:bg>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03F41C87-7AD9-4845-A077-840E4A0F3F06}" type="datetimeFigureOut">
              <a:rPr lang="en-US"/>
              <a:t>6/9/2022</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Autofit/>
          </a:bodyPr>
          <a:lstStyle>
            <a:lvl1pPr algn="l">
              <a:lnSpc>
                <a:spcPct val="90000"/>
              </a:lnSpc>
              <a:defRPr sz="3600" b="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Content Placeholder 2"/>
          <p:cNvSpPr>
            <a:spLocks noGrp="1"/>
          </p:cNvSpPr>
          <p:nvPr>
            <p:ph idx="1"/>
          </p:nvPr>
        </p:nvSpPr>
        <p:spPr>
          <a:xfrm>
            <a:off x="4951414" y="685800"/>
            <a:ext cx="6400800" cy="53340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03F41C87-7AD9-4845-A077-840E4A0F3F06}" type="datetimeFigureOut">
              <a:rPr lang="en-US"/>
              <a:t>6/9/2022</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055604" y="1905000"/>
            <a:ext cx="3596607" cy="2667000"/>
          </a:xfrm>
        </p:spPr>
        <p:txBody>
          <a:bodyPr anchor="b">
            <a:normAutofit/>
          </a:bodyPr>
          <a:lstStyle>
            <a:lvl1pPr algn="l">
              <a:lnSpc>
                <a:spcPct val="90000"/>
              </a:lnSpc>
              <a:defRPr sz="3600" b="0" i="0" baseline="0">
                <a:solidFill>
                  <a:schemeClr val="tx1"/>
                </a:solidFill>
              </a:defRPr>
            </a:lvl1pPr>
          </a:lstStyle>
          <a:p>
            <a:r>
              <a:rPr lang="en-US"/>
              <a:t>Click to edit Master title style</a:t>
            </a:r>
            <a:endParaRPr/>
          </a:p>
        </p:txBody>
      </p:sp>
      <p:sp>
        <p:nvSpPr>
          <p:cNvPr id="4" name="Text Placeholder 3"/>
          <p:cNvSpPr>
            <a:spLocks noGrp="1"/>
          </p:cNvSpPr>
          <p:nvPr>
            <p:ph type="body" sz="half" idx="2"/>
          </p:nvPr>
        </p:nvSpPr>
        <p:spPr>
          <a:xfrm>
            <a:off x="1065213" y="4648200"/>
            <a:ext cx="3581399" cy="1371600"/>
          </a:xfrm>
        </p:spPr>
        <p:txBody>
          <a:bodyPr>
            <a:normAutofit/>
          </a:bodyPr>
          <a:lstStyle>
            <a:lvl1pPr marL="0" indent="0">
              <a:lnSpc>
                <a:spcPct val="90000"/>
              </a:lnSpc>
              <a:spcBef>
                <a:spcPts val="1200"/>
              </a:spcBef>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4951414" y="685800"/>
            <a:ext cx="6400799" cy="5334000"/>
          </a:xfrm>
          <a:solidFill>
            <a:schemeClr val="bg2"/>
          </a:solidFill>
          <a:ln w="76200">
            <a:solidFill>
              <a:schemeClr val="tx1"/>
            </a:solidFill>
            <a:miter lim="800000"/>
          </a:ln>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6" name="Footer Placeholder 5"/>
          <p:cNvSpPr>
            <a:spLocks noGrp="1"/>
          </p:cNvSpPr>
          <p:nvPr>
            <p:ph type="ftr" sz="quarter" idx="11"/>
          </p:nvPr>
        </p:nvSpPr>
        <p:spPr/>
        <p:txBody>
          <a:bodyPr/>
          <a:lstStyle/>
          <a:p>
            <a:endParaRPr dirty="0"/>
          </a:p>
        </p:txBody>
      </p:sp>
      <p:sp>
        <p:nvSpPr>
          <p:cNvPr id="5" name="Date Placeholder 4"/>
          <p:cNvSpPr>
            <a:spLocks noGrp="1"/>
          </p:cNvSpPr>
          <p:nvPr>
            <p:ph type="dt" sz="half" idx="10"/>
          </p:nvPr>
        </p:nvSpPr>
        <p:spPr/>
        <p:txBody>
          <a:bodyPr/>
          <a:lstStyle/>
          <a:p>
            <a:fld id="{03F41C87-7AD9-4845-A077-840E4A0F3F06}" type="datetimeFigureOut">
              <a:rPr lang="en-US"/>
              <a:pPr/>
              <a:t>6/9/2022</a:t>
            </a:fld>
            <a:endParaRPr/>
          </a:p>
        </p:txBody>
      </p:sp>
      <p:sp>
        <p:nvSpPr>
          <p:cNvPr id="7" name="Slide Number Placeholder 6"/>
          <p:cNvSpPr>
            <a:spLocks noGrp="1"/>
          </p:cNvSpPr>
          <p:nvPr>
            <p:ph type="sldNum" sz="quarter" idx="12"/>
          </p:nvPr>
        </p:nvSpPr>
        <p:spPr/>
        <p:txBody>
          <a:bodyPr/>
          <a:lstStyle/>
          <a:p>
            <a:fld id="{2A013F82-EE5E-44EE-A61D-E31C6657F26F}" type="slidenum">
              <a:rPr/>
              <a:pPr/>
              <a:t>‹#›</a:t>
            </a:fld>
            <a:endParaRPr/>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03F41C87-7AD9-4845-A077-840E4A0F3F06}" type="datetimeFigureOut">
              <a:rPr lang="en-US" smtClean="0"/>
              <a:pPr/>
              <a:t>6/9/2022</a:t>
            </a:fld>
            <a:endParaRPr lang="en-US"/>
          </a:p>
        </p:txBody>
      </p:sp>
      <p:sp>
        <p:nvSpPr>
          <p:cNvPr id="6" name="Slide Number Placeholder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a:defRPr sz="1100">
                <a:solidFill>
                  <a:schemeClr val="tx1">
                    <a:tint val="75000"/>
                  </a:schemeClr>
                </a:solidFill>
              </a:defRPr>
            </a:lvl1pPr>
          </a:lstStyle>
          <a:p>
            <a:fld id="{2A013F82-EE5E-44EE-A61D-E31C6657F26F}" type="slidenum">
              <a:rPr lang="en-US" smtClean="0"/>
              <a:pPr/>
              <a:t>‹#›</a:t>
            </a:fld>
            <a:endParaRPr lang="en-US"/>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a:xfrm>
            <a:off x="1065214" y="1066800"/>
            <a:ext cx="8229600" cy="2895600"/>
          </a:xfrm>
        </p:spPr>
        <p:txBody>
          <a:bodyPr/>
          <a:lstStyle/>
          <a:p>
            <a:r>
              <a:rPr lang="en-US" dirty="0">
                <a:solidFill>
                  <a:schemeClr val="tx1">
                    <a:lumMod val="75000"/>
                  </a:schemeClr>
                </a:solidFill>
              </a:rPr>
              <a:t>Intelligent Control</a:t>
            </a:r>
            <a:br>
              <a:rPr lang="en-US" dirty="0">
                <a:solidFill>
                  <a:schemeClr val="tx1">
                    <a:lumMod val="75000"/>
                  </a:schemeClr>
                </a:solidFill>
              </a:rPr>
            </a:br>
            <a:r>
              <a:rPr lang="en-US" dirty="0">
                <a:solidFill>
                  <a:schemeClr val="tx1">
                    <a:lumMod val="75000"/>
                  </a:schemeClr>
                </a:solidFill>
              </a:rPr>
              <a:t>Final Project</a:t>
            </a:r>
          </a:p>
        </p:txBody>
      </p:sp>
      <p:sp>
        <p:nvSpPr>
          <p:cNvPr id="4" name="Subtitle 3"/>
          <p:cNvSpPr>
            <a:spLocks noGrp="1"/>
          </p:cNvSpPr>
          <p:nvPr>
            <p:ph type="subTitle" idx="1"/>
          </p:nvPr>
        </p:nvSpPr>
        <p:spPr>
          <a:xfrm>
            <a:off x="1065213" y="4800600"/>
            <a:ext cx="8229600" cy="1524000"/>
          </a:xfrm>
        </p:spPr>
        <p:txBody>
          <a:bodyPr/>
          <a:lstStyle/>
          <a:p>
            <a:r>
              <a:rPr lang="it-IT" cap="none" dirty="0">
                <a:latin typeface="3ds" panose="02000503020000020004" pitchFamily="2" charset="0"/>
              </a:rPr>
              <a:t>Module Code: BIME-5403</a:t>
            </a:r>
          </a:p>
          <a:p>
            <a:r>
              <a:rPr lang="it-IT" cap="none" dirty="0">
                <a:latin typeface="3ds" panose="02000503020000020004" pitchFamily="2" charset="0"/>
              </a:rPr>
              <a:t>Advisor: Jui-Jen Chou</a:t>
            </a:r>
          </a:p>
          <a:p>
            <a:r>
              <a:rPr lang="it-IT" cap="none" dirty="0">
                <a:latin typeface="3ds" panose="02000503020000020004" pitchFamily="2" charset="0"/>
              </a:rPr>
              <a:t>Group 5</a:t>
            </a:r>
          </a:p>
          <a:p>
            <a:r>
              <a:rPr lang="it-IT" cap="none" dirty="0">
                <a:latin typeface="3ds" panose="02000503020000020004" pitchFamily="2" charset="0"/>
              </a:rPr>
              <a:t>Members: Li-Wei Yang, Huang-Ping Jian, </a:t>
            </a:r>
            <a:br>
              <a:rPr lang="it-IT" cap="none" dirty="0">
                <a:latin typeface="3ds" panose="02000503020000020004" pitchFamily="2" charset="0"/>
              </a:rPr>
            </a:br>
            <a:r>
              <a:rPr lang="it-IT" cap="none" dirty="0">
                <a:latin typeface="3ds" panose="02000503020000020004" pitchFamily="2" charset="0"/>
              </a:rPr>
              <a:t>Cheng-Po Sheng</a:t>
            </a:r>
          </a:p>
        </p:txBody>
      </p:sp>
      <p:sp>
        <p:nvSpPr>
          <p:cNvPr id="5" name="Title 2">
            <a:extLst>
              <a:ext uri="{FF2B5EF4-FFF2-40B4-BE49-F238E27FC236}">
                <a16:creationId xmlns:a16="http://schemas.microsoft.com/office/drawing/2014/main" id="{17208142-0182-4814-BAF8-186674439FF6}"/>
              </a:ext>
            </a:extLst>
          </p:cNvPr>
          <p:cNvSpPr txBox="1">
            <a:spLocks/>
          </p:cNvSpPr>
          <p:nvPr/>
        </p:nvSpPr>
        <p:spPr>
          <a:xfrm>
            <a:off x="1065214" y="3886200"/>
            <a:ext cx="8229600" cy="914400"/>
          </a:xfrm>
          <a:prstGeom prst="rect">
            <a:avLst/>
          </a:prstGeom>
        </p:spPr>
        <p:txBody>
          <a:bodyPr vert="horz" lIns="91440" tIns="45720" rIns="91440" bIns="45720" rtlCol="0" anchor="b">
            <a:normAutofit/>
          </a:bodyPr>
          <a:lstStyle>
            <a:lvl1pPr algn="l" defTabSz="914400" rtl="0" eaLnBrk="1" latinLnBrk="0" hangingPunct="1">
              <a:lnSpc>
                <a:spcPct val="80000"/>
              </a:lnSpc>
              <a:spcBef>
                <a:spcPct val="0"/>
              </a:spcBef>
              <a:buNone/>
              <a:defRPr sz="6600" kern="1200" spc="100" baseline="0">
                <a:solidFill>
                  <a:schemeClr val="tx1"/>
                </a:solidFill>
                <a:latin typeface="+mj-lt"/>
                <a:ea typeface="+mj-ea"/>
                <a:cs typeface="+mj-cs"/>
              </a:defRPr>
            </a:lvl1pPr>
          </a:lstStyle>
          <a:p>
            <a:r>
              <a:rPr lang="en-US" altLang="zh-TW" sz="4400" b="1" i="1" dirty="0"/>
              <a:t>ANN</a:t>
            </a:r>
            <a:endParaRPr lang="en-US" sz="4400" b="1" i="1" dirty="0"/>
          </a:p>
        </p:txBody>
      </p:sp>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pic>
        <p:nvPicPr>
          <p:cNvPr id="8" name="Picture 2" descr="https://i.imgur.com/8I3TAcT.png">
            <a:extLst>
              <a:ext uri="{FF2B5EF4-FFF2-40B4-BE49-F238E27FC236}">
                <a16:creationId xmlns:a16="http://schemas.microsoft.com/office/drawing/2014/main" id="{83B6F4D8-1D16-4924-BE5A-3E0230B46D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597819" y="1643062"/>
            <a:ext cx="9010650" cy="4638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35273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a:xfrm>
            <a:off x="1535955" y="1524000"/>
            <a:ext cx="9134391" cy="5181600"/>
          </a:xfrm>
        </p:spPr>
        <p:txBody>
          <a:bodyPr>
            <a:normAutofit/>
          </a:bodyPr>
          <a:lstStyle/>
          <a:p>
            <a:r>
              <a:rPr lang="en-US" dirty="0"/>
              <a:t>Proximal Policy Optimization (PPO)</a:t>
            </a:r>
          </a:p>
          <a:p>
            <a:r>
              <a:rPr lang="en-US" altLang="zh-TW" dirty="0"/>
              <a:t>On-policy</a:t>
            </a:r>
            <a:endParaRPr lang="en-US" dirty="0"/>
          </a:p>
          <a:p>
            <a:r>
              <a:rPr lang="en-US" dirty="0"/>
              <a:t>Used in solving</a:t>
            </a:r>
            <a:br>
              <a:rPr lang="en-US" dirty="0"/>
            </a:br>
            <a:r>
              <a:rPr lang="en-US" dirty="0"/>
              <a:t>normal games</a:t>
            </a:r>
          </a:p>
          <a:p>
            <a:r>
              <a:rPr lang="en-US" dirty="0"/>
              <a:t>Update in a slower rate</a:t>
            </a:r>
          </a:p>
        </p:txBody>
      </p:sp>
      <p:pic>
        <p:nvPicPr>
          <p:cNvPr id="3074" name="Picture 2" descr="https://i.imgur.com/K6cRnki.png">
            <a:extLst>
              <a:ext uri="{FF2B5EF4-FFF2-40B4-BE49-F238E27FC236}">
                <a16:creationId xmlns:a16="http://schemas.microsoft.com/office/drawing/2014/main" id="{D37BB453-3E2D-42DB-A4BE-C778B0144D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5812" y="2286000"/>
            <a:ext cx="5715000" cy="4287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983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a:xfrm>
            <a:off x="1535955" y="1524000"/>
            <a:ext cx="9134391" cy="5181600"/>
          </a:xfrm>
        </p:spPr>
        <p:txBody>
          <a:bodyPr>
            <a:normAutofit/>
          </a:bodyPr>
          <a:lstStyle/>
          <a:p>
            <a:r>
              <a:rPr lang="en-US" dirty="0"/>
              <a:t>FORK: A Forward-looking Actor For Model-free Reinforcement Learning </a:t>
            </a:r>
          </a:p>
          <a:p>
            <a:r>
              <a:rPr lang="en-US" dirty="0"/>
              <a:t>Used in solving hardcore games</a:t>
            </a:r>
          </a:p>
        </p:txBody>
      </p:sp>
      <p:pic>
        <p:nvPicPr>
          <p:cNvPr id="4" name="Picture 3">
            <a:extLst>
              <a:ext uri="{FF2B5EF4-FFF2-40B4-BE49-F238E27FC236}">
                <a16:creationId xmlns:a16="http://schemas.microsoft.com/office/drawing/2014/main" id="{205B2830-F444-4BAC-8392-565200F17160}"/>
              </a:ext>
            </a:extLst>
          </p:cNvPr>
          <p:cNvPicPr>
            <a:picLocks noChangeAspect="1"/>
          </p:cNvPicPr>
          <p:nvPr/>
        </p:nvPicPr>
        <p:blipFill>
          <a:blip r:embed="rId3"/>
          <a:stretch>
            <a:fillRect/>
          </a:stretch>
        </p:blipFill>
        <p:spPr>
          <a:xfrm>
            <a:off x="5510513" y="3581400"/>
            <a:ext cx="6104290" cy="2856535"/>
          </a:xfrm>
          <a:prstGeom prst="rect">
            <a:avLst/>
          </a:prstGeom>
        </p:spPr>
      </p:pic>
    </p:spTree>
    <p:extLst>
      <p:ext uri="{BB962C8B-B14F-4D97-AF65-F5344CB8AC3E}">
        <p14:creationId xmlns:p14="http://schemas.microsoft.com/office/powerpoint/2010/main" val="80582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2E17-08C1-4657-A917-7E181F3AF22C}"/>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A0F5FE49-5688-43B2-8F7F-EF2935DDEA08}"/>
              </a:ext>
            </a:extLst>
          </p:cNvPr>
          <p:cNvSpPr>
            <a:spLocks noGrp="1"/>
          </p:cNvSpPr>
          <p:nvPr>
            <p:ph idx="1"/>
          </p:nvPr>
        </p:nvSpPr>
        <p:spPr>
          <a:xfrm>
            <a:off x="1535955" y="1524000"/>
            <a:ext cx="9134391" cy="5334000"/>
          </a:xfrm>
        </p:spPr>
        <p:txBody>
          <a:bodyPr>
            <a:normAutofit/>
          </a:bodyPr>
          <a:lstStyle/>
          <a:p>
            <a:r>
              <a:rPr lang="en-US" dirty="0"/>
              <a:t>FORK: A Forward-looking Actor For Model-free Reinforcement Learning </a:t>
            </a:r>
          </a:p>
          <a:p>
            <a:r>
              <a:rPr lang="en-US" dirty="0"/>
              <a:t>The system network </a:t>
            </a:r>
            <a:r>
              <a:rPr lang="en-US" dirty="0" err="1"/>
              <a:t>F</a:t>
            </a:r>
            <a:r>
              <a:rPr lang="en-US" baseline="-25000" dirty="0" err="1"/>
              <a:t>θ</a:t>
            </a:r>
            <a:r>
              <a:rPr lang="en-US" baseline="-25000" dirty="0"/>
              <a:t> </a:t>
            </a:r>
            <a:r>
              <a:rPr lang="en-US" dirty="0"/>
              <a:t>: The network is used to predict the next state of the environment, i.e., given current state </a:t>
            </a:r>
            <a:r>
              <a:rPr lang="en-US" dirty="0" err="1"/>
              <a:t>s</a:t>
            </a:r>
            <a:r>
              <a:rPr lang="en-US" baseline="-25000" dirty="0" err="1"/>
              <a:t>t</a:t>
            </a:r>
            <a:r>
              <a:rPr lang="en-US" dirty="0"/>
              <a:t> and action a</a:t>
            </a:r>
            <a:r>
              <a:rPr lang="en-US" baseline="-25000" dirty="0"/>
              <a:t>t</a:t>
            </a:r>
            <a:r>
              <a:rPr lang="en-US" dirty="0"/>
              <a:t>, it predicts the next state s</a:t>
            </a:r>
            <a:r>
              <a:rPr lang="en-US" baseline="-25000" dirty="0"/>
              <a:t>t+1</a:t>
            </a:r>
            <a:r>
              <a:rPr lang="en-US" dirty="0"/>
              <a:t> = </a:t>
            </a:r>
            <a:r>
              <a:rPr lang="en-US" dirty="0" err="1"/>
              <a:t>F</a:t>
            </a:r>
            <a:r>
              <a:rPr lang="en-US" baseline="-25000" dirty="0" err="1"/>
              <a:t>θ</a:t>
            </a:r>
            <a:r>
              <a:rPr lang="en-US" dirty="0"/>
              <a:t>(</a:t>
            </a:r>
            <a:r>
              <a:rPr lang="en-US" dirty="0" err="1"/>
              <a:t>st</a:t>
            </a:r>
            <a:r>
              <a:rPr lang="en-US" dirty="0"/>
              <a:t>, at)</a:t>
            </a:r>
          </a:p>
          <a:p>
            <a:r>
              <a:rPr lang="en-US" dirty="0"/>
              <a:t>The reward network </a:t>
            </a:r>
            <a:r>
              <a:rPr lang="en-US" dirty="0" err="1"/>
              <a:t>R</a:t>
            </a:r>
            <a:r>
              <a:rPr lang="en-US" baseline="-25000" dirty="0" err="1"/>
              <a:t>η</a:t>
            </a:r>
            <a:r>
              <a:rPr lang="en-US" baseline="-25000" dirty="0"/>
              <a:t> </a:t>
            </a:r>
            <a:r>
              <a:rPr lang="en-US" dirty="0"/>
              <a:t>: This network predicts the reward given current state </a:t>
            </a:r>
            <a:r>
              <a:rPr lang="en-US" dirty="0" err="1"/>
              <a:t>s</a:t>
            </a:r>
            <a:r>
              <a:rPr lang="en-US" baseline="-25000" dirty="0" err="1"/>
              <a:t>t</a:t>
            </a:r>
            <a:r>
              <a:rPr lang="en-US" dirty="0"/>
              <a:t> and action a</a:t>
            </a:r>
            <a:r>
              <a:rPr lang="en-US" baseline="-25000" dirty="0"/>
              <a:t>t</a:t>
            </a:r>
            <a:r>
              <a:rPr lang="en-US" dirty="0"/>
              <a:t>, i.e. r</a:t>
            </a:r>
            <a:r>
              <a:rPr lang="en-US" baseline="-25000" dirty="0"/>
              <a:t>t</a:t>
            </a:r>
            <a:r>
              <a:rPr lang="en-US" dirty="0"/>
              <a:t> = </a:t>
            </a:r>
            <a:r>
              <a:rPr lang="en-US" dirty="0" err="1"/>
              <a:t>R</a:t>
            </a:r>
            <a:r>
              <a:rPr lang="en-US" baseline="-25000" dirty="0" err="1"/>
              <a:t>η</a:t>
            </a:r>
            <a:r>
              <a:rPr lang="en-US" dirty="0"/>
              <a:t>(</a:t>
            </a:r>
            <a:r>
              <a:rPr lang="en-US" dirty="0" err="1"/>
              <a:t>s</a:t>
            </a:r>
            <a:r>
              <a:rPr lang="en-US" baseline="-25000" dirty="0" err="1"/>
              <a:t>t</a:t>
            </a:r>
            <a:r>
              <a:rPr lang="en-US" dirty="0"/>
              <a:t>, a</a:t>
            </a:r>
            <a:r>
              <a:rPr lang="en-US" baseline="-25000" dirty="0"/>
              <a:t>t</a:t>
            </a:r>
            <a:r>
              <a:rPr lang="en-US" dirty="0"/>
              <a:t>)</a:t>
            </a:r>
          </a:p>
          <a:p>
            <a:r>
              <a:rPr lang="en-US" dirty="0"/>
              <a:t>They are both 3-layered fully connected network</a:t>
            </a:r>
          </a:p>
        </p:txBody>
      </p:sp>
    </p:spTree>
    <p:extLst>
      <p:ext uri="{BB962C8B-B14F-4D97-AF65-F5344CB8AC3E}">
        <p14:creationId xmlns:p14="http://schemas.microsoft.com/office/powerpoint/2010/main" val="1202346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2E17-08C1-4657-A917-7E181F3AF22C}"/>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A0F5FE49-5688-43B2-8F7F-EF2935DDEA08}"/>
              </a:ext>
            </a:extLst>
          </p:cNvPr>
          <p:cNvSpPr>
            <a:spLocks noGrp="1"/>
          </p:cNvSpPr>
          <p:nvPr>
            <p:ph idx="1"/>
          </p:nvPr>
        </p:nvSpPr>
        <p:spPr/>
        <p:txBody>
          <a:bodyPr/>
          <a:lstStyle/>
          <a:p>
            <a:r>
              <a:rPr lang="en-US" dirty="0"/>
              <a:t>The FORK agent: a 3-layered fully connected network, as the actor, and the previous reward network </a:t>
            </a:r>
            <a:r>
              <a:rPr lang="en-US" dirty="0" err="1"/>
              <a:t>R</a:t>
            </a:r>
            <a:r>
              <a:rPr lang="en-US" baseline="-25000" dirty="0" err="1"/>
              <a:t>η</a:t>
            </a:r>
            <a:r>
              <a:rPr lang="en-US" baseline="-25000" dirty="0"/>
              <a:t> </a:t>
            </a:r>
            <a:r>
              <a:rPr lang="en-US" dirty="0"/>
              <a:t> as critic. </a:t>
            </a:r>
          </a:p>
          <a:p>
            <a:r>
              <a:rPr lang="en-US" dirty="0"/>
              <a:t>The agent choose the best action at current state according to the forecast of  the system network .</a:t>
            </a:r>
          </a:p>
        </p:txBody>
      </p:sp>
      <p:pic>
        <p:nvPicPr>
          <p:cNvPr id="4098" name="Picture 2" descr="Three golden rules for forecasting">
            <a:extLst>
              <a:ext uri="{FF2B5EF4-FFF2-40B4-BE49-F238E27FC236}">
                <a16:creationId xmlns:a16="http://schemas.microsoft.com/office/drawing/2014/main" id="{89FEE5ED-46B0-4A3C-A43C-618371E915D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2612" y="4003055"/>
            <a:ext cx="4289625" cy="241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6513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02E17-08C1-4657-A917-7E181F3AF22C}"/>
              </a:ext>
            </a:extLst>
          </p:cNvPr>
          <p:cNvSpPr>
            <a:spLocks noGrp="1"/>
          </p:cNvSpPr>
          <p:nvPr>
            <p:ph type="title"/>
          </p:nvPr>
        </p:nvSpPr>
        <p:spPr/>
        <p:txBody>
          <a:bodyPr/>
          <a:lstStyle/>
          <a:p>
            <a:r>
              <a:rPr lang="en-US" dirty="0"/>
              <a:t>Methods</a:t>
            </a:r>
          </a:p>
        </p:txBody>
      </p:sp>
      <p:sp>
        <p:nvSpPr>
          <p:cNvPr id="3" name="Content Placeholder 2">
            <a:extLst>
              <a:ext uri="{FF2B5EF4-FFF2-40B4-BE49-F238E27FC236}">
                <a16:creationId xmlns:a16="http://schemas.microsoft.com/office/drawing/2014/main" id="{A0F5FE49-5688-43B2-8F7F-EF2935DDEA08}"/>
              </a:ext>
            </a:extLst>
          </p:cNvPr>
          <p:cNvSpPr>
            <a:spLocks noGrp="1"/>
          </p:cNvSpPr>
          <p:nvPr>
            <p:ph idx="1"/>
          </p:nvPr>
        </p:nvSpPr>
        <p:spPr/>
        <p:txBody>
          <a:bodyPr/>
          <a:lstStyle/>
          <a:p>
            <a:r>
              <a:rPr lang="en-US" altLang="zh-TW" dirty="0"/>
              <a:t>Hyperparameters in FORK:</a:t>
            </a:r>
          </a:p>
          <a:p>
            <a:pPr lvl="1"/>
            <a:r>
              <a:rPr lang="en-US" altLang="zh-TW" dirty="0"/>
              <a:t>Activation function: </a:t>
            </a:r>
            <a:r>
              <a:rPr lang="en-US" altLang="zh-TW" dirty="0" err="1"/>
              <a:t>Relu</a:t>
            </a:r>
            <a:endParaRPr lang="en-US" altLang="zh-TW" dirty="0"/>
          </a:p>
          <a:p>
            <a:pPr lvl="1"/>
            <a:r>
              <a:rPr lang="en-US" altLang="zh-TW" dirty="0"/>
              <a:t>Optimizer:</a:t>
            </a:r>
            <a:r>
              <a:rPr lang="zh-TW" altLang="en-US" dirty="0"/>
              <a:t> </a:t>
            </a:r>
            <a:r>
              <a:rPr lang="en-US" altLang="zh-TW" dirty="0"/>
              <a:t>Adam</a:t>
            </a:r>
          </a:p>
          <a:p>
            <a:pPr lvl="1"/>
            <a:r>
              <a:rPr lang="en-US" i="1" dirty="0" err="1"/>
              <a:t>lr</a:t>
            </a:r>
            <a:r>
              <a:rPr lang="en-US" i="1" dirty="0"/>
              <a:t>: </a:t>
            </a:r>
            <a:r>
              <a:rPr lang="en-US" dirty="0"/>
              <a:t>3e-4</a:t>
            </a:r>
          </a:p>
          <a:p>
            <a:pPr lvl="1"/>
            <a:r>
              <a:rPr lang="en-US" dirty="0" err="1"/>
              <a:t>Batch_size</a:t>
            </a:r>
            <a:r>
              <a:rPr lang="en-US" dirty="0"/>
              <a:t>: 100</a:t>
            </a:r>
          </a:p>
          <a:p>
            <a:endParaRPr lang="en-US" dirty="0"/>
          </a:p>
        </p:txBody>
      </p:sp>
    </p:spTree>
    <p:extLst>
      <p:ext uri="{BB962C8B-B14F-4D97-AF65-F5344CB8AC3E}">
        <p14:creationId xmlns:p14="http://schemas.microsoft.com/office/powerpoint/2010/main" val="218803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Normal Mode (PPO) – episode 1</a:t>
            </a:r>
            <a:endParaRPr lang="en-US" dirty="0"/>
          </a:p>
          <a:p>
            <a:endParaRPr lang="en-US" dirty="0"/>
          </a:p>
        </p:txBody>
      </p:sp>
      <p:pic>
        <p:nvPicPr>
          <p:cNvPr id="5" name="openaigym.video.0.62.video000032">
            <a:hlinkClick r:id="" action="ppaction://media"/>
            <a:extLst>
              <a:ext uri="{FF2B5EF4-FFF2-40B4-BE49-F238E27FC236}">
                <a16:creationId xmlns:a16="http://schemas.microsoft.com/office/drawing/2014/main" id="{444C090D-934C-4BF8-ACDE-794BDEBF6BD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08412" y="2438400"/>
            <a:ext cx="4572000" cy="3048000"/>
          </a:xfrm>
          <a:prstGeom prst="rect">
            <a:avLst/>
          </a:prstGeom>
        </p:spPr>
      </p:pic>
    </p:spTree>
    <p:extLst>
      <p:ext uri="{BB962C8B-B14F-4D97-AF65-F5344CB8AC3E}">
        <p14:creationId xmlns:p14="http://schemas.microsoft.com/office/powerpoint/2010/main" val="4034997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2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Normal Mode (PPO) – episode 182</a:t>
            </a:r>
            <a:endParaRPr lang="en-US" dirty="0"/>
          </a:p>
          <a:p>
            <a:endParaRPr lang="en-US" dirty="0"/>
          </a:p>
        </p:txBody>
      </p:sp>
      <p:pic>
        <p:nvPicPr>
          <p:cNvPr id="4" name="openaigym.video.0.62.video018182">
            <a:hlinkClick r:id="" action="ppaction://media"/>
            <a:extLst>
              <a:ext uri="{FF2B5EF4-FFF2-40B4-BE49-F238E27FC236}">
                <a16:creationId xmlns:a16="http://schemas.microsoft.com/office/drawing/2014/main" id="{98C3044A-C6B9-4BFB-917C-CD3141D9136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150" y="2438400"/>
            <a:ext cx="4572000" cy="3048000"/>
          </a:xfrm>
          <a:prstGeom prst="rect">
            <a:avLst/>
          </a:prstGeom>
        </p:spPr>
      </p:pic>
    </p:spTree>
    <p:extLst>
      <p:ext uri="{BB962C8B-B14F-4D97-AF65-F5344CB8AC3E}">
        <p14:creationId xmlns:p14="http://schemas.microsoft.com/office/powerpoint/2010/main" val="250513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4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Hardcore Mode (FORK) – episode 1</a:t>
            </a:r>
            <a:endParaRPr lang="en-US" dirty="0"/>
          </a:p>
          <a:p>
            <a:endParaRPr lang="en-US" dirty="0"/>
          </a:p>
        </p:txBody>
      </p:sp>
      <p:pic>
        <p:nvPicPr>
          <p:cNvPr id="6" name="openaigym.video.0.71.video000001">
            <a:hlinkClick r:id="" action="ppaction://media"/>
            <a:extLst>
              <a:ext uri="{FF2B5EF4-FFF2-40B4-BE49-F238E27FC236}">
                <a16:creationId xmlns:a16="http://schemas.microsoft.com/office/drawing/2014/main" id="{4415DD4E-B078-48B1-9181-5ACBDFDD46A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08412" y="2438400"/>
            <a:ext cx="4572000" cy="3048000"/>
          </a:xfrm>
          <a:prstGeom prst="rect">
            <a:avLst/>
          </a:prstGeom>
        </p:spPr>
      </p:pic>
    </p:spTree>
    <p:extLst>
      <p:ext uri="{BB962C8B-B14F-4D97-AF65-F5344CB8AC3E}">
        <p14:creationId xmlns:p14="http://schemas.microsoft.com/office/powerpoint/2010/main" val="1785432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6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Hardcore Mode (FORK) – episode 401</a:t>
            </a:r>
            <a:endParaRPr lang="en-US" dirty="0"/>
          </a:p>
          <a:p>
            <a:endParaRPr lang="en-US" dirty="0"/>
          </a:p>
        </p:txBody>
      </p:sp>
      <p:pic>
        <p:nvPicPr>
          <p:cNvPr id="5" name="openaigym.video.0.71.video000801">
            <a:hlinkClick r:id="" action="ppaction://media"/>
            <a:extLst>
              <a:ext uri="{FF2B5EF4-FFF2-40B4-BE49-F238E27FC236}">
                <a16:creationId xmlns:a16="http://schemas.microsoft.com/office/drawing/2014/main" id="{4B1C6F87-03D5-4780-8FD7-03D2B39D648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150" y="2438400"/>
            <a:ext cx="4572000" cy="3048000"/>
          </a:xfrm>
          <a:prstGeom prst="rect">
            <a:avLst/>
          </a:prstGeom>
        </p:spPr>
      </p:pic>
    </p:spTree>
    <p:extLst>
      <p:ext uri="{BB962C8B-B14F-4D97-AF65-F5344CB8AC3E}">
        <p14:creationId xmlns:p14="http://schemas.microsoft.com/office/powerpoint/2010/main" val="696932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pPr>
              <a:lnSpc>
                <a:spcPct val="120000"/>
              </a:lnSpc>
            </a:pPr>
            <a:r>
              <a:rPr lang="en-US" dirty="0"/>
              <a:t>Topic</a:t>
            </a:r>
          </a:p>
          <a:p>
            <a:pPr>
              <a:lnSpc>
                <a:spcPct val="120000"/>
              </a:lnSpc>
            </a:pPr>
            <a:r>
              <a:rPr lang="en-US" dirty="0"/>
              <a:t>Aim</a:t>
            </a:r>
          </a:p>
          <a:p>
            <a:pPr>
              <a:lnSpc>
                <a:spcPct val="120000"/>
              </a:lnSpc>
            </a:pPr>
            <a:r>
              <a:rPr lang="en-US" dirty="0"/>
              <a:t>Material and Methods</a:t>
            </a:r>
          </a:p>
          <a:p>
            <a:pPr>
              <a:lnSpc>
                <a:spcPct val="120000"/>
              </a:lnSpc>
            </a:pPr>
            <a:r>
              <a:rPr lang="en-US" dirty="0"/>
              <a:t>Results</a:t>
            </a:r>
          </a:p>
          <a:p>
            <a:pPr>
              <a:lnSpc>
                <a:spcPct val="120000"/>
              </a:lnSpc>
            </a:pPr>
            <a:r>
              <a:rPr lang="en-US" dirty="0"/>
              <a:t>Q&amp;A</a:t>
            </a:r>
          </a:p>
          <a:p>
            <a:pPr>
              <a:lnSpc>
                <a:spcPct val="120000"/>
              </a:lnSpc>
            </a:pPr>
            <a:endParaRPr lang="en-US" dirty="0"/>
          </a:p>
        </p:txBody>
      </p:sp>
    </p:spTree>
    <p:extLst>
      <p:ext uri="{BB962C8B-B14F-4D97-AF65-F5344CB8AC3E}">
        <p14:creationId xmlns:p14="http://schemas.microsoft.com/office/powerpoint/2010/main" val="37462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Hardcore Mode (FORK) – episode 1201</a:t>
            </a:r>
            <a:endParaRPr lang="en-US" dirty="0"/>
          </a:p>
          <a:p>
            <a:endParaRPr lang="en-US" dirty="0"/>
          </a:p>
        </p:txBody>
      </p:sp>
      <p:pic>
        <p:nvPicPr>
          <p:cNvPr id="4" name="openaigym.video.0.71.video001201">
            <a:hlinkClick r:id="" action="ppaction://media"/>
            <a:extLst>
              <a:ext uri="{FF2B5EF4-FFF2-40B4-BE49-F238E27FC236}">
                <a16:creationId xmlns:a16="http://schemas.microsoft.com/office/drawing/2014/main" id="{EC1384E7-BFFD-4D9D-B715-FE1FCCD824A3}"/>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150" y="2438400"/>
            <a:ext cx="4572000" cy="3048000"/>
          </a:xfrm>
          <a:prstGeom prst="rect">
            <a:avLst/>
          </a:prstGeom>
        </p:spPr>
      </p:pic>
    </p:spTree>
    <p:extLst>
      <p:ext uri="{BB962C8B-B14F-4D97-AF65-F5344CB8AC3E}">
        <p14:creationId xmlns:p14="http://schemas.microsoft.com/office/powerpoint/2010/main" val="1604863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2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Hardcore Mode (FORK) – episode 1601</a:t>
            </a:r>
            <a:endParaRPr lang="en-US" dirty="0"/>
          </a:p>
          <a:p>
            <a:endParaRPr lang="en-US" dirty="0"/>
          </a:p>
        </p:txBody>
      </p:sp>
      <p:pic>
        <p:nvPicPr>
          <p:cNvPr id="5" name="openaigym.video.0.71.video001601">
            <a:hlinkClick r:id="" action="ppaction://media"/>
            <a:extLst>
              <a:ext uri="{FF2B5EF4-FFF2-40B4-BE49-F238E27FC236}">
                <a16:creationId xmlns:a16="http://schemas.microsoft.com/office/drawing/2014/main" id="{32415393-19E6-4385-AC1C-4371DF24A5A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150" y="2438400"/>
            <a:ext cx="4572000" cy="3048000"/>
          </a:xfrm>
          <a:prstGeom prst="rect">
            <a:avLst/>
          </a:prstGeom>
        </p:spPr>
      </p:pic>
    </p:spTree>
    <p:extLst>
      <p:ext uri="{BB962C8B-B14F-4D97-AF65-F5344CB8AC3E}">
        <p14:creationId xmlns:p14="http://schemas.microsoft.com/office/powerpoint/2010/main" val="37173124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119"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Hardcore Mode (FORK) – episode 2451</a:t>
            </a:r>
            <a:endParaRPr lang="en-US" dirty="0"/>
          </a:p>
          <a:p>
            <a:endParaRPr lang="en-US" dirty="0"/>
          </a:p>
        </p:txBody>
      </p:sp>
      <p:pic>
        <p:nvPicPr>
          <p:cNvPr id="4" name="openaigym.video.0.71.video002451">
            <a:hlinkClick r:id="" action="ppaction://media"/>
            <a:extLst>
              <a:ext uri="{FF2B5EF4-FFF2-40B4-BE49-F238E27FC236}">
                <a16:creationId xmlns:a16="http://schemas.microsoft.com/office/drawing/2014/main" id="{F8E46A6E-8094-43EB-944C-72903C1ABF6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817150" y="2438400"/>
            <a:ext cx="4572000" cy="3048000"/>
          </a:xfrm>
          <a:prstGeom prst="rect">
            <a:avLst/>
          </a:prstGeom>
        </p:spPr>
      </p:pic>
    </p:spTree>
    <p:extLst>
      <p:ext uri="{BB962C8B-B14F-4D97-AF65-F5344CB8AC3E}">
        <p14:creationId xmlns:p14="http://schemas.microsoft.com/office/powerpoint/2010/main" val="28051458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996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a:t>
            </a:r>
            <a:r>
              <a:rPr lang="en-US" dirty="0"/>
              <a:t>esults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dirty="0"/>
              <a:t>Reward history</a:t>
            </a:r>
          </a:p>
        </p:txBody>
      </p:sp>
      <p:pic>
        <p:nvPicPr>
          <p:cNvPr id="4" name="Picture 3">
            <a:extLst>
              <a:ext uri="{FF2B5EF4-FFF2-40B4-BE49-F238E27FC236}">
                <a16:creationId xmlns:a16="http://schemas.microsoft.com/office/drawing/2014/main" id="{4F28BA13-69DE-482B-A47E-49A628426F12}"/>
              </a:ext>
            </a:extLst>
          </p:cNvPr>
          <p:cNvPicPr>
            <a:picLocks noChangeAspect="1"/>
          </p:cNvPicPr>
          <p:nvPr/>
        </p:nvPicPr>
        <p:blipFill>
          <a:blip r:embed="rId2"/>
          <a:stretch>
            <a:fillRect/>
          </a:stretch>
        </p:blipFill>
        <p:spPr>
          <a:xfrm>
            <a:off x="3168221" y="2498387"/>
            <a:ext cx="5852381" cy="3750012"/>
          </a:xfrm>
          <a:prstGeom prst="rect">
            <a:avLst/>
          </a:prstGeom>
        </p:spPr>
      </p:pic>
    </p:spTree>
    <p:extLst>
      <p:ext uri="{BB962C8B-B14F-4D97-AF65-F5344CB8AC3E}">
        <p14:creationId xmlns:p14="http://schemas.microsoft.com/office/powerpoint/2010/main" val="71593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altLang="zh-TW" dirty="0"/>
              <a:t>References</a:t>
            </a:r>
            <a:endParaRPr lang="en-US" dirty="0"/>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dirty="0"/>
              <a:t>https://www.gymlibrary.ml/environments/box2d/bipedal_walker/ </a:t>
            </a:r>
          </a:p>
          <a:p>
            <a:r>
              <a:rPr lang="en-US" dirty="0" err="1"/>
              <a:t>Özalp</a:t>
            </a:r>
            <a:r>
              <a:rPr lang="en-US" dirty="0"/>
              <a:t>, </a:t>
            </a:r>
            <a:r>
              <a:rPr lang="en-US" dirty="0" err="1"/>
              <a:t>Uğurcan</a:t>
            </a:r>
            <a:r>
              <a:rPr lang="en-US" dirty="0"/>
              <a:t> &amp; </a:t>
            </a:r>
            <a:r>
              <a:rPr lang="en-US" dirty="0" err="1"/>
              <a:t>Uğur</a:t>
            </a:r>
            <a:r>
              <a:rPr lang="en-US" dirty="0"/>
              <a:t>, </a:t>
            </a:r>
            <a:r>
              <a:rPr lang="en-US" dirty="0" err="1"/>
              <a:t>Ömür</a:t>
            </a:r>
            <a:r>
              <a:rPr lang="en-US" dirty="0"/>
              <a:t>. (2021). BIPEDAL ROBOT WALKING BY REINFORCEMENT LEARNING IN PARTIALLY OBSERVED ENVIRONMENT. 10.13140/RG.2.2.16487.16805. </a:t>
            </a:r>
          </a:p>
          <a:p>
            <a:r>
              <a:rPr lang="en-US" dirty="0"/>
              <a:t>FORK: A Forward-Looking Actor For Model-Free Reinforcement Learning https://arxiv.org/abs/2010.01652</a:t>
            </a:r>
          </a:p>
          <a:p>
            <a:endParaRPr lang="en-US" dirty="0"/>
          </a:p>
          <a:p>
            <a:endParaRPr lang="en-US" dirty="0"/>
          </a:p>
        </p:txBody>
      </p:sp>
    </p:spTree>
    <p:extLst>
      <p:ext uri="{BB962C8B-B14F-4D97-AF65-F5344CB8AC3E}">
        <p14:creationId xmlns:p14="http://schemas.microsoft.com/office/powerpoint/2010/main" val="755331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a:t>
            </a:r>
          </a:p>
        </p:txBody>
      </p:sp>
      <p:sp>
        <p:nvSpPr>
          <p:cNvPr id="3" name="Text Placeholder 2"/>
          <p:cNvSpPr>
            <a:spLocks noGrp="1"/>
          </p:cNvSpPr>
          <p:nvPr>
            <p:ph type="body" idx="1"/>
          </p:nvPr>
        </p:nvSpPr>
        <p:spPr/>
        <p:txBody>
          <a:bodyPr/>
          <a:lstStyle/>
          <a:p>
            <a:endParaRPr lang="en-US"/>
          </a:p>
        </p:txBody>
      </p:sp>
      <p:pic>
        <p:nvPicPr>
          <p:cNvPr id="4" name="Picture 2" descr="https://cdn-icons-png.flaticon.com/512/2274/2274755.png">
            <a:extLst>
              <a:ext uri="{FF2B5EF4-FFF2-40B4-BE49-F238E27FC236}">
                <a16:creationId xmlns:a16="http://schemas.microsoft.com/office/drawing/2014/main" id="{9136F488-BE8B-4C1B-83C3-4065060491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5012" y="4038600"/>
            <a:ext cx="2286000"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Topic</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dirty="0"/>
              <a:t>Bipedal Walker Robot Control based on Reinforcement Learning (RL) </a:t>
            </a:r>
          </a:p>
        </p:txBody>
      </p:sp>
      <p:pic>
        <p:nvPicPr>
          <p:cNvPr id="1028" name="Picture 4" descr="http://www.bolman.nl/cgtalk/mech-wip1.jpg">
            <a:extLst>
              <a:ext uri="{FF2B5EF4-FFF2-40B4-BE49-F238E27FC236}">
                <a16:creationId xmlns:a16="http://schemas.microsoft.com/office/drawing/2014/main" id="{DF0C8B3B-21F7-434A-A999-C671D6E5C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7343" y="2362200"/>
            <a:ext cx="5114138" cy="38356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5378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Aim</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dirty="0"/>
              <a:t> As a kind of bipedal animals, humans’ walking abilities can be well trained through learning and experience. We try to design a RL model to simulate such learning progresses and show the learning results. In this work, we attempted to solve Bipedal Walker problem from </a:t>
            </a:r>
            <a:r>
              <a:rPr lang="en-US" dirty="0" err="1"/>
              <a:t>OpenAI’s</a:t>
            </a:r>
            <a:r>
              <a:rPr lang="en-US" dirty="0"/>
              <a:t> open source Gym Documentation using reinforcement learning framework. We would first train in normal mode then hardcore mode.</a:t>
            </a:r>
          </a:p>
        </p:txBody>
      </p:sp>
    </p:spTree>
    <p:extLst>
      <p:ext uri="{BB962C8B-B14F-4D97-AF65-F5344CB8AC3E}">
        <p14:creationId xmlns:p14="http://schemas.microsoft.com/office/powerpoint/2010/main" val="3541191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err="1"/>
              <a:t>Openai</a:t>
            </a:r>
            <a:r>
              <a:rPr lang="en-US" altLang="zh-TW" dirty="0"/>
              <a:t> Gym</a:t>
            </a:r>
            <a:br>
              <a:rPr lang="en-US" altLang="zh-TW" dirty="0"/>
            </a:br>
            <a:r>
              <a:rPr lang="en-US" altLang="zh-TW" dirty="0" err="1"/>
              <a:t>Keras</a:t>
            </a:r>
            <a:endParaRPr lang="en-US" dirty="0"/>
          </a:p>
          <a:p>
            <a:pPr marL="0" indent="0">
              <a:buNone/>
            </a:pPr>
            <a:endParaRPr lang="en-US" dirty="0"/>
          </a:p>
        </p:txBody>
      </p:sp>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pic>
        <p:nvPicPr>
          <p:cNvPr id="2054" name="Picture 6" descr="https://i.morioh.com/200618/1f1917d1.jpg">
            <a:extLst>
              <a:ext uri="{FF2B5EF4-FFF2-40B4-BE49-F238E27FC236}">
                <a16:creationId xmlns:a16="http://schemas.microsoft.com/office/drawing/2014/main" id="{6298129B-8B14-4B01-8428-79F203F9F57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4812" y="3501841"/>
            <a:ext cx="4951413" cy="27465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keras-tensorflow-logo">
            <a:extLst>
              <a:ext uri="{FF2B5EF4-FFF2-40B4-BE49-F238E27FC236}">
                <a16:creationId xmlns:a16="http://schemas.microsoft.com/office/drawing/2014/main" id="{AF7A7A80-BB81-4211-B811-28E0279BED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08612" y="2132364"/>
            <a:ext cx="5334000" cy="21442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2444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RL</a:t>
            </a:r>
            <a:endParaRPr lang="en-US" dirty="0"/>
          </a:p>
          <a:p>
            <a:pPr marL="0" indent="0">
              <a:buNone/>
            </a:pPr>
            <a:endParaRPr lang="en-US" dirty="0"/>
          </a:p>
        </p:txBody>
      </p:sp>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pic>
        <p:nvPicPr>
          <p:cNvPr id="2050" name="Picture 2" descr="https://i.imgur.com/nGguKmU.png">
            <a:extLst>
              <a:ext uri="{FF2B5EF4-FFF2-40B4-BE49-F238E27FC236}">
                <a16:creationId xmlns:a16="http://schemas.microsoft.com/office/drawing/2014/main" id="{7BA223E1-596C-4102-A5FE-3AFF770A3E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8812" y="1319949"/>
            <a:ext cx="6777038" cy="508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16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altLang="zh-TW" dirty="0"/>
              <a:t>Observation space &amp; action space</a:t>
            </a:r>
          </a:p>
          <a:p>
            <a:r>
              <a:rPr lang="en-US" altLang="zh-TW" dirty="0"/>
              <a:t>Falling: -100, Operation: minus a little</a:t>
            </a:r>
            <a:br>
              <a:rPr lang="en-US" altLang="zh-TW" dirty="0"/>
            </a:br>
            <a:r>
              <a:rPr lang="en-US" altLang="zh-TW" dirty="0"/>
              <a:t>Moving forward to get reward</a:t>
            </a:r>
          </a:p>
        </p:txBody>
      </p:sp>
      <p:pic>
        <p:nvPicPr>
          <p:cNvPr id="5" name="Picture 4">
            <a:extLst>
              <a:ext uri="{FF2B5EF4-FFF2-40B4-BE49-F238E27FC236}">
                <a16:creationId xmlns:a16="http://schemas.microsoft.com/office/drawing/2014/main" id="{FEE188C7-9E30-41DB-9D8A-109A813D8F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3412" y="3407998"/>
            <a:ext cx="4918833" cy="3279222"/>
          </a:xfrm>
          <a:prstGeom prst="rect">
            <a:avLst/>
          </a:prstGeom>
        </p:spPr>
      </p:pic>
      <p:pic>
        <p:nvPicPr>
          <p:cNvPr id="6" name="圖片 3">
            <a:extLst>
              <a:ext uri="{FF2B5EF4-FFF2-40B4-BE49-F238E27FC236}">
                <a16:creationId xmlns:a16="http://schemas.microsoft.com/office/drawing/2014/main" id="{D44B86B3-9C02-4FB8-823E-376D37600848}"/>
              </a:ext>
            </a:extLst>
          </p:cNvPr>
          <p:cNvPicPr/>
          <p:nvPr/>
        </p:nvPicPr>
        <p:blipFill>
          <a:blip r:embed="rId4"/>
          <a:stretch>
            <a:fillRect/>
          </a:stretch>
        </p:blipFill>
        <p:spPr>
          <a:xfrm>
            <a:off x="7542212" y="4873965"/>
            <a:ext cx="3598877" cy="1813255"/>
          </a:xfrm>
          <a:prstGeom prst="rect">
            <a:avLst/>
          </a:prstGeom>
        </p:spPr>
      </p:pic>
      <p:pic>
        <p:nvPicPr>
          <p:cNvPr id="7" name="圖片 1">
            <a:extLst>
              <a:ext uri="{FF2B5EF4-FFF2-40B4-BE49-F238E27FC236}">
                <a16:creationId xmlns:a16="http://schemas.microsoft.com/office/drawing/2014/main" id="{C772DD25-85D2-4C71-B55B-BF5FF4216E6A}"/>
              </a:ext>
            </a:extLst>
          </p:cNvPr>
          <p:cNvPicPr/>
          <p:nvPr/>
        </p:nvPicPr>
        <p:blipFill>
          <a:blip r:embed="rId5"/>
          <a:stretch>
            <a:fillRect/>
          </a:stretch>
        </p:blipFill>
        <p:spPr>
          <a:xfrm>
            <a:off x="7542212" y="228599"/>
            <a:ext cx="3581401" cy="4569167"/>
          </a:xfrm>
          <a:prstGeom prst="rect">
            <a:avLst/>
          </a:prstGeom>
        </p:spPr>
      </p:pic>
    </p:spTree>
    <p:extLst>
      <p:ext uri="{BB962C8B-B14F-4D97-AF65-F5344CB8AC3E}">
        <p14:creationId xmlns:p14="http://schemas.microsoft.com/office/powerpoint/2010/main" val="1200919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a:xfrm>
            <a:off x="1535955" y="1524000"/>
            <a:ext cx="9134391" cy="5181600"/>
          </a:xfrm>
        </p:spPr>
        <p:txBody>
          <a:bodyPr>
            <a:normAutofit/>
          </a:bodyPr>
          <a:lstStyle/>
          <a:p>
            <a:r>
              <a:rPr lang="en-US" dirty="0"/>
              <a:t>Model-free: train a model that predicts the reward of this action, if it is accurate enough the agent can play the game easily.</a:t>
            </a:r>
          </a:p>
          <a:p>
            <a:r>
              <a:rPr lang="en-US" dirty="0"/>
              <a:t>Model-based: model the current environment and the agent learns the properties of the model. (ex. Gravity makes ball falls, the agent can learn that there is gravity so it would catch the ball successfully.</a:t>
            </a:r>
            <a:br>
              <a:rPr lang="en-US" dirty="0"/>
            </a:br>
            <a:endParaRPr lang="en-US" dirty="0"/>
          </a:p>
        </p:txBody>
      </p:sp>
      <p:sp>
        <p:nvSpPr>
          <p:cNvPr id="4" name="Rectangle 3">
            <a:extLst>
              <a:ext uri="{FF2B5EF4-FFF2-40B4-BE49-F238E27FC236}">
                <a16:creationId xmlns:a16="http://schemas.microsoft.com/office/drawing/2014/main" id="{064A2DD3-38B5-43DE-BA3A-1A1B5E09A7EB}"/>
              </a:ext>
            </a:extLst>
          </p:cNvPr>
          <p:cNvSpPr/>
          <p:nvPr/>
        </p:nvSpPr>
        <p:spPr>
          <a:xfrm>
            <a:off x="1408111" y="1600200"/>
            <a:ext cx="9372601" cy="1066800"/>
          </a:xfrm>
          <a:prstGeom prst="rect">
            <a:avLst/>
          </a:prstGeom>
          <a:noFill/>
          <a:ln w="38100"/>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7172673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93A240-B373-4E32-959E-8C0E102CCA1E}"/>
              </a:ext>
            </a:extLst>
          </p:cNvPr>
          <p:cNvSpPr>
            <a:spLocks noGrp="1"/>
          </p:cNvSpPr>
          <p:nvPr>
            <p:ph type="title"/>
          </p:nvPr>
        </p:nvSpPr>
        <p:spPr/>
        <p:txBody>
          <a:bodyPr>
            <a:normAutofit/>
          </a:bodyPr>
          <a:lstStyle/>
          <a:p>
            <a:r>
              <a:rPr lang="en-US" dirty="0"/>
              <a:t>Methods</a:t>
            </a:r>
          </a:p>
        </p:txBody>
      </p:sp>
      <p:sp>
        <p:nvSpPr>
          <p:cNvPr id="3" name="Content Placeholder 2">
            <a:extLst>
              <a:ext uri="{FF2B5EF4-FFF2-40B4-BE49-F238E27FC236}">
                <a16:creationId xmlns:a16="http://schemas.microsoft.com/office/drawing/2014/main" id="{1FECA3BB-287E-4439-B81B-9E075AD11213}"/>
              </a:ext>
            </a:extLst>
          </p:cNvPr>
          <p:cNvSpPr>
            <a:spLocks noGrp="1"/>
          </p:cNvSpPr>
          <p:nvPr>
            <p:ph idx="1"/>
          </p:nvPr>
        </p:nvSpPr>
        <p:spPr/>
        <p:txBody>
          <a:bodyPr>
            <a:normAutofit/>
          </a:bodyPr>
          <a:lstStyle/>
          <a:p>
            <a:r>
              <a:rPr lang="en-US" dirty="0"/>
              <a:t>Actor-Critic: based on Q-learning</a:t>
            </a:r>
          </a:p>
          <a:p>
            <a:r>
              <a:rPr lang="en-US" dirty="0"/>
              <a:t>An actor makes actions according to policy</a:t>
            </a:r>
          </a:p>
          <a:p>
            <a:r>
              <a:rPr lang="en-US" dirty="0"/>
              <a:t>A critic estimates the state or action value </a:t>
            </a:r>
            <a:br>
              <a:rPr lang="en-US" dirty="0"/>
            </a:br>
            <a:r>
              <a:rPr lang="en-US" dirty="0"/>
              <a:t>functions of the current policy</a:t>
            </a:r>
          </a:p>
          <a:p>
            <a:r>
              <a:rPr lang="en-US" dirty="0"/>
              <a:t> The actor improves the policy based on </a:t>
            </a:r>
            <a:br>
              <a:rPr lang="en-US" dirty="0"/>
            </a:br>
            <a:r>
              <a:rPr lang="en-US" dirty="0"/>
              <a:t>the value functions.</a:t>
            </a:r>
          </a:p>
        </p:txBody>
      </p:sp>
      <p:pic>
        <p:nvPicPr>
          <p:cNvPr id="1026" name="Picture 2" descr="https://i.imgur.com/FnvfdTO.png">
            <a:extLst>
              <a:ext uri="{FF2B5EF4-FFF2-40B4-BE49-F238E27FC236}">
                <a16:creationId xmlns:a16="http://schemas.microsoft.com/office/drawing/2014/main" id="{A862C5BA-658A-4A06-A802-5824CB333A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3612" y="1295400"/>
            <a:ext cx="4479275" cy="453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3888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Digital Blue Tunnel 16x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2895261.potx" id="{4CBF9558-C12D-4F51-9AA3-9D0796951DBC}" vid="{FFC159E6-A134-46E7-B1A0-C306E39FC295}"/>
    </a:ext>
  </a:extLst>
</a:theme>
</file>

<file path=ppt/theme/theme2.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digital blue tunnel presentation (widescreen)</Template>
  <TotalTime>1371</TotalTime>
  <Words>748</Words>
  <Application>Microsoft Office PowerPoint</Application>
  <PresentationFormat>Custom</PresentationFormat>
  <Paragraphs>89</Paragraphs>
  <Slides>25</Slides>
  <Notes>11</Notes>
  <HiddenSlides>0</HiddenSlides>
  <MMClips>7</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微軟正黑體</vt:lpstr>
      <vt:lpstr>3ds</vt:lpstr>
      <vt:lpstr>Arial</vt:lpstr>
      <vt:lpstr>Corbel</vt:lpstr>
      <vt:lpstr>Digital Blue Tunnel 16x9</vt:lpstr>
      <vt:lpstr>Intelligent Control Final Project</vt:lpstr>
      <vt:lpstr>Outline</vt:lpstr>
      <vt:lpstr>Topic</vt:lpstr>
      <vt:lpstr>Aim</vt:lpstr>
      <vt:lpstr>Methods</vt:lpstr>
      <vt:lpstr>Methods</vt:lpstr>
      <vt:lpstr>Methods</vt:lpstr>
      <vt:lpstr>Methods</vt:lpstr>
      <vt:lpstr>Methods</vt:lpstr>
      <vt:lpstr>Methods</vt:lpstr>
      <vt:lpstr>Methods</vt:lpstr>
      <vt:lpstr>Methods</vt:lpstr>
      <vt:lpstr>Methods</vt:lpstr>
      <vt:lpstr>Methods</vt:lpstr>
      <vt:lpstr>Methods</vt:lpstr>
      <vt:lpstr>Results</vt:lpstr>
      <vt:lpstr>Results</vt:lpstr>
      <vt:lpstr>Results</vt:lpstr>
      <vt:lpstr>Results</vt:lpstr>
      <vt:lpstr>Results</vt:lpstr>
      <vt:lpstr>Results</vt:lpstr>
      <vt:lpstr>Results</vt:lpstr>
      <vt:lpstr>Results</vt:lpstr>
      <vt:lpstr>References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Intelligent Control Final Project</dc:title>
  <dc:creator>禮蔚 楊</dc:creator>
  <cp:lastModifiedBy>禮蔚 楊</cp:lastModifiedBy>
  <cp:revision>60</cp:revision>
  <dcterms:created xsi:type="dcterms:W3CDTF">2022-05-18T16:28:13Z</dcterms:created>
  <dcterms:modified xsi:type="dcterms:W3CDTF">2022-06-09T08:54:16Z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